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11"/>
  </p:notesMasterIdLst>
  <p:sldIdLst>
    <p:sldId id="256" r:id="rId6"/>
    <p:sldId id="279" r:id="rId7"/>
    <p:sldId id="280" r:id="rId8"/>
    <p:sldId id="275" r:id="rId9"/>
    <p:sldId id="276" r:id="rId10"/>
  </p:sldIdLst>
  <p:sldSz cx="9144000" cy="6858000" type="screen4x3"/>
  <p:notesSz cx="6805613" cy="99441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88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89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0F4C1AB-D4F6-4741-B374-322A61BD5BBD}" type="slidenum">
              <a:rPr lang="en-US" sz="1400">
                <a:latin typeface="Times New Roman"/>
              </a:rPr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392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3" name="Slika 42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44" name="Slika 43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6094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3" name="Slika 82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84" name="Slika 83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6094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12" name="Line 1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2" name="Line 2"/>
          <p:cNvSpPr/>
          <p:nvPr/>
        </p:nvSpPr>
        <p:spPr>
          <a:xfrm>
            <a:off x="457200" y="19047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pic>
        <p:nvPicPr>
          <p:cNvPr id="3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4" name="CustomShape 3"/>
          <p:cNvSpPr/>
          <p:nvPr/>
        </p:nvSpPr>
        <p:spPr>
          <a:xfrm>
            <a:off x="457200" y="380880"/>
            <a:ext cx="8206920" cy="3600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Picture 9"/>
          <p:cNvPicPr/>
          <p:nvPr/>
        </p:nvPicPr>
        <p:blipFill>
          <a:blip r:embed="rId15" cstate="print"/>
          <a:stretch/>
        </p:blipFill>
        <p:spPr>
          <a:xfrm>
            <a:off x="7467480" y="2438280"/>
            <a:ext cx="823680" cy="1292040"/>
          </a:xfrm>
          <a:prstGeom prst="rect">
            <a:avLst/>
          </a:prstGeom>
          <a:ln>
            <a:noFill/>
          </a:ln>
        </p:spPr>
      </p:pic>
      <p:pic>
        <p:nvPicPr>
          <p:cNvPr id="6" name="Picture 10"/>
          <p:cNvPicPr/>
          <p:nvPr/>
        </p:nvPicPr>
        <p:blipFill>
          <a:blip r:embed="rId16" cstate="print"/>
          <a:stretch/>
        </p:blipFill>
        <p:spPr>
          <a:xfrm>
            <a:off x="838080" y="2743200"/>
            <a:ext cx="2160360" cy="925200"/>
          </a:xfrm>
          <a:prstGeom prst="rect">
            <a:avLst/>
          </a:prstGeom>
          <a:ln>
            <a:noFill/>
          </a:ln>
        </p:spPr>
      </p:pic>
      <p:sp>
        <p:nvSpPr>
          <p:cNvPr id="7" name="PlaceHolder 4"/>
          <p:cNvSpPr>
            <a:spLocks noGrp="1"/>
          </p:cNvSpPr>
          <p:nvPr>
            <p:ph type="title"/>
          </p:nvPr>
        </p:nvSpPr>
        <p:spPr>
          <a:xfrm>
            <a:off x="762120" y="609480"/>
            <a:ext cx="7695720" cy="990360"/>
          </a:xfrm>
          <a:prstGeom prst="rect">
            <a:avLst/>
          </a:prstGeom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en-GB" sz="3600" b="1" strike="noStrike">
                <a:solidFill>
                  <a:srgbClr val="000000"/>
                </a:solidFill>
                <a:latin typeface="Arial Narrow"/>
                <a:ea typeface="Geneva"/>
              </a:rPr>
              <a:t>Click to edit the title text formatClick to edit Master title style</a:t>
            </a:r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rIns="0"/>
          <a:lstStyle/>
          <a:p>
            <a:pPr>
              <a:lnSpc>
                <a:spcPct val="100000"/>
              </a:lnSpc>
            </a:pPr>
            <a:fld id="{AC095EF7-6A08-4B0F-9EC9-5CE8FD7835F5}" type="slidenum">
              <a:rPr lang="en-US" sz="1200" b="1" strike="noStrike">
                <a:solidFill>
                  <a:srgbClr val="000000"/>
                </a:solidFill>
                <a:latin typeface="Arial Narrow"/>
                <a:ea typeface="Geneva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9" name="Line 6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10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Arial Narrow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 Narrow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46" name="Line 1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47" name="Line 2"/>
          <p:cNvSpPr/>
          <p:nvPr/>
        </p:nvSpPr>
        <p:spPr>
          <a:xfrm>
            <a:off x="457200" y="19047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48" name="PlaceHolder 3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en-GB" sz="3600" b="1" strike="noStrike">
                <a:solidFill>
                  <a:srgbClr val="000000"/>
                </a:solidFill>
                <a:latin typeface="Arial Narrow"/>
                <a:ea typeface="Geneva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/>
          <a:lstStyle/>
          <a:p>
            <a:pPr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Fifth level</a:t>
            </a:r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rIns="0"/>
          <a:lstStyle/>
          <a:p>
            <a:pPr>
              <a:lnSpc>
                <a:spcPct val="100000"/>
              </a:lnSpc>
            </a:pPr>
            <a:fld id="{D0774072-3B64-4D52-86BA-AB54B40721FF}" type="slidenum">
              <a:rPr lang="en-US" sz="1200" b="1" strike="noStrike">
                <a:solidFill>
                  <a:srgbClr val="000000"/>
                </a:solidFill>
                <a:latin typeface="Arial Narrow"/>
                <a:ea typeface="Geneva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hyperlink" Target="https://www.instagram.com/amnestyslovenia/" TargetMode="External"/><Relationship Id="rId7" Type="http://schemas.openxmlformats.org/officeDocument/2006/relationships/hyperlink" Target="https://twitter.com/AmnestySlovenia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hyperlink" Target="https://www.facebook.com/amnesty.slovenije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611640" y="620688"/>
            <a:ext cx="7695720" cy="99036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sl-SI" dirty="0" smtClean="0">
                <a:latin typeface="Amnesty Trade Gothic" panose="020B0503040303020004" pitchFamily="34" charset="-18"/>
              </a:rPr>
              <a:t>PIŠEM ZA PRAVICE 2021</a:t>
            </a:r>
            <a:endParaRPr dirty="0">
              <a:latin typeface="Amnesty Trade Gothic" panose="020B0503040303020004" pitchFamily="34" charset="-18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611640" y="4672080"/>
            <a:ext cx="7128712" cy="13712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r>
              <a:rPr lang="sl-SI" sz="2800" b="1" dirty="0" smtClean="0">
                <a:latin typeface="Amnesty Trade Gothic" panose="020B0503040303020004" pitchFamily="34" charset="-18"/>
              </a:rPr>
              <a:t>SVETOVALNI DELAVCI, SLOVENIJA</a:t>
            </a:r>
            <a:endParaRPr lang="sl-SI" sz="2800" dirty="0">
              <a:latin typeface="Amnesty Trade Gothic" panose="020B0503040303020004" pitchFamily="34" charset="-18"/>
            </a:endParaRPr>
          </a:p>
          <a:p>
            <a:endParaRPr lang="sl-SI" sz="2800" dirty="0">
              <a:latin typeface="Amnesty Trade Gothic" panose="020B0503040303020004" pitchFamily="34" charset="-18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8472600" y="6043680"/>
            <a:ext cx="18396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2"/>
          <p:cNvSpPr txBox="1"/>
          <p:nvPr/>
        </p:nvSpPr>
        <p:spPr>
          <a:xfrm>
            <a:off x="326591" y="3563217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endParaRPr lang="sl-S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atin typeface="Amnesty Trade Gothic" panose="020B0503040303020004" pitchFamily="34" charset="-18"/>
              </a:rPr>
              <a:t>Veliko </a:t>
            </a:r>
            <a:r>
              <a:rPr lang="sl-SI" dirty="0">
                <a:latin typeface="Amnesty Trade Gothic" panose="020B0503040303020004" pitchFamily="34" charset="-18"/>
              </a:rPr>
              <a:t>je situacij, ko na šolah </a:t>
            </a:r>
            <a:r>
              <a:rPr lang="sl-SI" b="1" dirty="0">
                <a:latin typeface="Amnesty Trade Gothic" panose="020B0503040303020004" pitchFamily="34" charset="-18"/>
              </a:rPr>
              <a:t>potrebujete svetovalno delavko </a:t>
            </a:r>
            <a:r>
              <a:rPr lang="sl-SI" dirty="0">
                <a:latin typeface="Amnesty Trade Gothic" panose="020B0503040303020004" pitchFamily="34" charset="-18"/>
              </a:rPr>
              <a:t>oz. delavca: ko rabite podporo, nekoga, ki vam prisluhne, usmeri, potolaži, svetuje ... Še zlasti zdaj, ko je bilo zaradi šolanja na daljavo življenje pogosto kar </a:t>
            </a:r>
            <a:r>
              <a:rPr lang="sl-SI" dirty="0" smtClean="0">
                <a:latin typeface="Amnesty Trade Gothic" panose="020B0503040303020004" pitchFamily="34" charset="-18"/>
              </a:rPr>
              <a:t>zapleteno.</a:t>
            </a:r>
          </a:p>
          <a:p>
            <a:r>
              <a:rPr lang="sl-SI" dirty="0" smtClean="0">
                <a:latin typeface="Amnesty Trade Gothic" panose="020B0503040303020004" pitchFamily="34" charset="-18"/>
              </a:rPr>
              <a:t> </a:t>
            </a: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Pouku na daljavo je bolj naporno slediti kot v razredu, nekateri pa doma ob svojih sestrah in bratih ali starših, ki so se tudi šolali oz. delali od doma, tudi niste imeli pravega miru za šolsko delo. In tudi v tem šolskem letu so pogoste karantene, zaradi katerih morate kdaj pouk spremljati preko Zooma.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243925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302356" y="928772"/>
            <a:ext cx="151216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93" name="TextShape 1"/>
          <p:cNvSpPr txBox="1"/>
          <p:nvPr/>
        </p:nvSpPr>
        <p:spPr>
          <a:xfrm>
            <a:off x="45720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Za kaj gre?</a:t>
            </a: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8946"/>
            <a:ext cx="1288555" cy="165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0814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2"/>
          <p:cNvSpPr txBox="1"/>
          <p:nvPr/>
        </p:nvSpPr>
        <p:spPr>
          <a:xfrm>
            <a:off x="326591" y="3563217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Če ste zaradi tega ali kakršnegakoli razloga že v stiski, si </a:t>
            </a:r>
            <a:r>
              <a:rPr lang="sl-SI" b="1" dirty="0">
                <a:latin typeface="Amnesty Trade Gothic" panose="020B0503040303020004" pitchFamily="34" charset="-18"/>
              </a:rPr>
              <a:t>zaslužite pravo podporo,</a:t>
            </a:r>
            <a:r>
              <a:rPr lang="sl-SI" dirty="0">
                <a:latin typeface="Amnesty Trade Gothic" panose="020B0503040303020004" pitchFamily="34" charset="-18"/>
              </a:rPr>
              <a:t> kot jo lahko da šolska svetovalna služba. </a:t>
            </a:r>
            <a:endParaRPr lang="sl-SI" dirty="0" smtClean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Žal pa je svetovalnih delavk in delavcev </a:t>
            </a:r>
            <a:r>
              <a:rPr lang="sl-SI" b="1" dirty="0">
                <a:latin typeface="Amnesty Trade Gothic" panose="020B0503040303020004" pitchFamily="34" charset="-18"/>
              </a:rPr>
              <a:t>enostavno premalo</a:t>
            </a:r>
            <a:r>
              <a:rPr lang="sl-SI" dirty="0">
                <a:latin typeface="Amnesty Trade Gothic" panose="020B0503040303020004" pitchFamily="34" charset="-18"/>
              </a:rPr>
              <a:t>, zaradi česar </a:t>
            </a:r>
            <a:r>
              <a:rPr lang="sl-SI" b="1" dirty="0">
                <a:latin typeface="Amnesty Trade Gothic" panose="020B0503040303020004" pitchFamily="34" charset="-18"/>
              </a:rPr>
              <a:t>ne morejo pomagati vsem</a:t>
            </a:r>
            <a:r>
              <a:rPr lang="sl-SI" dirty="0">
                <a:latin typeface="Amnesty Trade Gothic" panose="020B0503040303020004" pitchFamily="34" charset="-18"/>
              </a:rPr>
              <a:t>, kot bi si želeli. Pa vendar obstaja preprosta rešitev: šolska ministrica mora poskrbeti, da bodo šole dobile zadosti denarja, da bodo lahko </a:t>
            </a:r>
            <a:r>
              <a:rPr lang="sl-SI" b="1" dirty="0">
                <a:latin typeface="Amnesty Trade Gothic" panose="020B0503040303020004" pitchFamily="34" charset="-18"/>
              </a:rPr>
              <a:t>zaposlile dovolj socialnih delavk in delavcev</a:t>
            </a:r>
            <a:r>
              <a:rPr lang="sl-SI" dirty="0">
                <a:latin typeface="Amnesty Trade Gothic" panose="020B0503040303020004" pitchFamily="34" charset="-18"/>
              </a:rPr>
              <a:t>. </a:t>
            </a:r>
            <a:endParaRPr lang="sl-SI" dirty="0">
              <a:solidFill>
                <a:prstClr val="black"/>
              </a:solidFill>
              <a:latin typeface="Amnesty Trade Gothic" panose="020B0503040303020004" pitchFamily="34" charset="-18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243925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302356" y="928772"/>
            <a:ext cx="151216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93" name="TextShape 1"/>
          <p:cNvSpPr txBox="1"/>
          <p:nvPr/>
        </p:nvSpPr>
        <p:spPr>
          <a:xfrm>
            <a:off x="45720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Za kaj gre?</a:t>
            </a: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8946"/>
            <a:ext cx="1288555" cy="165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94982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23528" y="476672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endParaRPr lang="sl-SI" dirty="0"/>
          </a:p>
          <a:p>
            <a:r>
              <a:rPr lang="pl-PL" b="1" dirty="0"/>
              <a:t>PIŠITE MINISTRICI </a:t>
            </a:r>
            <a:r>
              <a:rPr lang="pl-PL" b="1" dirty="0" smtClean="0"/>
              <a:t>ZA IZOBRAŽEVANJE </a:t>
            </a:r>
            <a:r>
              <a:rPr lang="pl-PL" b="1" dirty="0"/>
              <a:t>DR. SIMONI KUSTEC 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981080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endParaRPr lang="sl-SI" dirty="0"/>
          </a:p>
          <a:p>
            <a:r>
              <a:rPr lang="sl-SI" dirty="0">
                <a:latin typeface="Amnesty Trade Gothic" panose="020B0503040303020004" pitchFamily="34" charset="-18"/>
              </a:rPr>
              <a:t>Pozovite jo, naj: </a:t>
            </a:r>
            <a:endParaRPr lang="sl-SI" dirty="0" smtClean="0">
              <a:latin typeface="Amnesty Trade Gothic" panose="020B0503040303020004" pitchFamily="34" charset="-18"/>
            </a:endParaRPr>
          </a:p>
          <a:p>
            <a:endParaRPr lang="sl-SI" dirty="0">
              <a:latin typeface="Amnesty Trade Gothic" panose="020B0503040303020004" pitchFamily="34" charset="-18"/>
            </a:endParaRPr>
          </a:p>
          <a:p>
            <a:r>
              <a:rPr lang="sl-SI" dirty="0">
                <a:latin typeface="Amnesty Trade Gothic" panose="020B0503040303020004" pitchFamily="34" charset="-18"/>
              </a:rPr>
              <a:t>• takoj, še v tem šolskem letu, v okviru </a:t>
            </a:r>
            <a:r>
              <a:rPr lang="sl-SI" dirty="0" err="1">
                <a:latin typeface="Amnesty Trade Gothic" panose="020B0503040303020004" pitchFamily="34" charset="-18"/>
              </a:rPr>
              <a:t>protikoronskih</a:t>
            </a:r>
            <a:r>
              <a:rPr lang="sl-SI" dirty="0">
                <a:latin typeface="Amnesty Trade Gothic" panose="020B0503040303020004" pitchFamily="34" charset="-18"/>
              </a:rPr>
              <a:t> ukrepov </a:t>
            </a:r>
            <a:r>
              <a:rPr lang="sl-SI" b="1" dirty="0">
                <a:latin typeface="Amnesty Trade Gothic" panose="020B0503040303020004" pitchFamily="34" charset="-18"/>
              </a:rPr>
              <a:t>zaposli več </a:t>
            </a:r>
            <a:r>
              <a:rPr lang="sl-SI" dirty="0">
                <a:latin typeface="Amnesty Trade Gothic" panose="020B0503040303020004" pitchFamily="34" charset="-18"/>
              </a:rPr>
              <a:t>svetovalnih delavk in delavcev ter jim zagotovi strokovno usposabljanje, </a:t>
            </a:r>
            <a:endParaRPr lang="sl-SI" dirty="0" smtClean="0">
              <a:latin typeface="Amnesty Trade Gothic" panose="020B0503040303020004" pitchFamily="34" charset="-18"/>
            </a:endParaRPr>
          </a:p>
          <a:p>
            <a:endParaRPr lang="sl-SI" dirty="0">
              <a:latin typeface="Amnesty Trade Gothic" panose="020B0503040303020004" pitchFamily="34" charset="-18"/>
            </a:endParaRPr>
          </a:p>
          <a:p>
            <a:r>
              <a:rPr lang="sl-SI" dirty="0">
                <a:latin typeface="Amnesty Trade Gothic" panose="020B0503040303020004" pitchFamily="34" charset="-18"/>
              </a:rPr>
              <a:t>• prav tako urgentno </a:t>
            </a:r>
            <a:r>
              <a:rPr lang="sl-SI" b="1" dirty="0">
                <a:latin typeface="Amnesty Trade Gothic" panose="020B0503040303020004" pitchFamily="34" charset="-18"/>
              </a:rPr>
              <a:t>spremeni normative</a:t>
            </a:r>
            <a:r>
              <a:rPr lang="sl-SI" dirty="0">
                <a:latin typeface="Amnesty Trade Gothic" panose="020B0503040303020004" pitchFamily="34" charset="-18"/>
              </a:rPr>
              <a:t>, da bodo te zaposlitve ostale trajne. 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sp>
        <p:nvSpPr>
          <p:cNvPr id="2" name="Pravokotnik 1"/>
          <p:cNvSpPr/>
          <p:nvPr/>
        </p:nvSpPr>
        <p:spPr>
          <a:xfrm>
            <a:off x="1907704" y="4149080"/>
            <a:ext cx="5413900" cy="17728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   </a:t>
            </a:r>
            <a:endParaRPr lang="sl-SI" dirty="0"/>
          </a:p>
          <a:p>
            <a:r>
              <a:rPr lang="pt-BR" b="1" dirty="0" smtClean="0">
                <a:solidFill>
                  <a:schemeClr val="tx1"/>
                </a:solidFill>
                <a:latin typeface="Amnesty Trade Gothic" panose="020B0503040303020004" pitchFamily="34" charset="-18"/>
              </a:rPr>
              <a:t>NASLAVLJANJE: </a:t>
            </a:r>
            <a:r>
              <a:rPr lang="pt-BR" b="1" dirty="0">
                <a:solidFill>
                  <a:schemeClr val="tx1"/>
                </a:solidFill>
                <a:latin typeface="Amnesty Trade Gothic" panose="020B0503040303020004" pitchFamily="34" charset="-18"/>
              </a:rPr>
              <a:t>Spoštovana gospa ministrica </a:t>
            </a:r>
            <a:endParaRPr lang="sl-SI" b="1" dirty="0">
              <a:solidFill>
                <a:schemeClr val="tx1"/>
              </a:solidFill>
              <a:latin typeface="Amnesty Trade Gothic" panose="020B0503040303020004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524" y="371398"/>
            <a:ext cx="1162112" cy="149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337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23528" y="457007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IZRAZITE PODPORO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6396" y="1987366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endParaRPr lang="sl-SI" dirty="0"/>
          </a:p>
          <a:p>
            <a:r>
              <a:rPr lang="sl-SI" dirty="0">
                <a:latin typeface="Amnesty Trade Gothic" panose="020B0503040303020004" pitchFamily="34" charset="-18"/>
              </a:rPr>
              <a:t>Svoja razmišljanja posredujte Amnesty International Slovenije, lahko pa jih objavite tudi na družbenih omrežjih. </a:t>
            </a:r>
            <a:endParaRPr lang="sl-SI" b="1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524" y="371398"/>
            <a:ext cx="1162112" cy="1495202"/>
          </a:xfrm>
          <a:prstGeom prst="rect">
            <a:avLst/>
          </a:prstGeom>
        </p:spPr>
      </p:pic>
      <p:sp>
        <p:nvSpPr>
          <p:cNvPr id="2" name="Pravokotnik 1"/>
          <p:cNvSpPr/>
          <p:nvPr/>
        </p:nvSpPr>
        <p:spPr>
          <a:xfrm>
            <a:off x="1940728" y="3429000"/>
            <a:ext cx="2520280" cy="19656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sl-SI" b="1" dirty="0">
                <a:solidFill>
                  <a:prstClr val="black"/>
                </a:solidFill>
                <a:latin typeface="Amnesty Trade Gothic" panose="020B0503040303020004" pitchFamily="34" charset="-18"/>
              </a:rPr>
              <a:t>  </a:t>
            </a:r>
            <a:r>
              <a:rPr lang="sl-SI" dirty="0">
                <a:solidFill>
                  <a:schemeClr val="tx1"/>
                </a:solidFill>
                <a:latin typeface="Amnesty Trade Gothic" panose="020B0503040303020004" pitchFamily="34" charset="-18"/>
              </a:rPr>
              <a:t>Uporabite </a:t>
            </a:r>
            <a:r>
              <a:rPr lang="sl-SI" dirty="0" err="1">
                <a:solidFill>
                  <a:schemeClr val="tx1"/>
                </a:solidFill>
                <a:latin typeface="Amnesty Trade Gothic" panose="020B0503040303020004" pitchFamily="34" charset="-18"/>
              </a:rPr>
              <a:t>ključnik</a:t>
            </a:r>
            <a:r>
              <a:rPr lang="sl-SI" dirty="0">
                <a:solidFill>
                  <a:schemeClr val="tx1"/>
                </a:solidFill>
                <a:latin typeface="Amnesty Trade Gothic" panose="020B0503040303020004" pitchFamily="34" charset="-18"/>
              </a:rPr>
              <a:t> </a:t>
            </a:r>
            <a:r>
              <a:rPr lang="sl-SI" b="1" dirty="0">
                <a:solidFill>
                  <a:schemeClr val="tx1"/>
                </a:solidFill>
                <a:latin typeface="Amnesty Trade Gothic" panose="020B0503040303020004" pitchFamily="34" charset="-18"/>
              </a:rPr>
              <a:t>#</a:t>
            </a:r>
            <a:r>
              <a:rPr lang="sl-SI" dirty="0" err="1">
                <a:solidFill>
                  <a:schemeClr val="tx1"/>
                </a:solidFill>
                <a:latin typeface="Amnesty Trade Gothic" panose="020B0503040303020004" pitchFamily="34" charset="-18"/>
              </a:rPr>
              <a:t>Pisemzapravice</a:t>
            </a:r>
            <a:r>
              <a:rPr lang="sl-SI" dirty="0">
                <a:solidFill>
                  <a:schemeClr val="tx1"/>
                </a:solidFill>
                <a:latin typeface="Amnesty Trade Gothic" panose="020B0503040303020004" pitchFamily="34" charset="-18"/>
              </a:rPr>
              <a:t> in označite </a:t>
            </a:r>
            <a:r>
              <a:rPr lang="sl-SI" b="1" dirty="0">
                <a:solidFill>
                  <a:schemeClr val="tx1"/>
                </a:solidFill>
                <a:latin typeface="Amnesty Trade Gothic" panose="020B0503040303020004" pitchFamily="34" charset="-18"/>
              </a:rPr>
              <a:t>@</a:t>
            </a:r>
            <a:r>
              <a:rPr lang="sl-SI" dirty="0" err="1">
                <a:solidFill>
                  <a:schemeClr val="tx1"/>
                </a:solidFill>
                <a:latin typeface="Amnesty Trade Gothic" panose="020B0503040303020004" pitchFamily="34" charset="-18"/>
              </a:rPr>
              <a:t>amnesty.slovenije</a:t>
            </a:r>
            <a:r>
              <a:rPr lang="sl-SI" dirty="0">
                <a:solidFill>
                  <a:schemeClr val="tx1"/>
                </a:solidFill>
                <a:latin typeface="Amnesty Trade Gothic" panose="020B0503040303020004" pitchFamily="34" charset="-18"/>
              </a:rPr>
              <a:t>. </a:t>
            </a:r>
            <a:endParaRPr lang="sl-SI" b="1" dirty="0">
              <a:solidFill>
                <a:schemeClr val="tx1"/>
              </a:solidFill>
              <a:latin typeface="Amnesty Trade Gothic" panose="020B0503040303020004" pitchFamily="34" charset="-18"/>
            </a:endParaRPr>
          </a:p>
          <a:p>
            <a:pPr algn="ctr">
              <a:lnSpc>
                <a:spcPct val="150000"/>
              </a:lnSpc>
            </a:pPr>
            <a:endParaRPr lang="sl-SI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5527964" y="4471357"/>
            <a:ext cx="30963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Vključite </a:t>
            </a:r>
            <a:r>
              <a:rPr lang="sl-SI" dirty="0"/>
              <a:t>še družbena omrežja </a:t>
            </a:r>
            <a:r>
              <a:rPr lang="sl-SI" b="1" dirty="0" err="1"/>
              <a:t>Amnesty</a:t>
            </a:r>
            <a:r>
              <a:rPr lang="sl-SI" b="1" dirty="0"/>
              <a:t> </a:t>
            </a:r>
            <a:r>
              <a:rPr lang="sl-SI" b="1" dirty="0" err="1"/>
              <a:t>International</a:t>
            </a:r>
            <a:r>
              <a:rPr lang="sl-SI" b="1" dirty="0"/>
              <a:t> Slovenije</a:t>
            </a:r>
            <a:r>
              <a:rPr lang="sl-SI" dirty="0"/>
              <a:t>.</a:t>
            </a:r>
          </a:p>
        </p:txBody>
      </p:sp>
      <p:pic>
        <p:nvPicPr>
          <p:cNvPr id="6" name="Slika 5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3947" y="5623685"/>
            <a:ext cx="469433" cy="463336"/>
          </a:xfrm>
          <a:prstGeom prst="rect">
            <a:avLst/>
          </a:prstGeom>
        </p:spPr>
      </p:pic>
      <p:pic>
        <p:nvPicPr>
          <p:cNvPr id="7" name="Slika 6">
            <a:hlinkClick r:id="rId5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7598" y="5623685"/>
            <a:ext cx="420660" cy="426757"/>
          </a:xfrm>
          <a:prstGeom prst="rect">
            <a:avLst/>
          </a:prstGeom>
        </p:spPr>
      </p:pic>
      <p:pic>
        <p:nvPicPr>
          <p:cNvPr id="8" name="Slika 7">
            <a:hlinkClick r:id="rId7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7500" y="5625808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638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7C1BA77FD8CD4580A475C513D81D5F" ma:contentTypeVersion="13" ma:contentTypeDescription="Ustvari nov dokument." ma:contentTypeScope="" ma:versionID="c86114452413dc7c7a3b17e0aefc9520">
  <xsd:schema xmlns:xsd="http://www.w3.org/2001/XMLSchema" xmlns:xs="http://www.w3.org/2001/XMLSchema" xmlns:p="http://schemas.microsoft.com/office/2006/metadata/properties" xmlns:ns2="01e40f41-5b4f-4617-b3e8-d2f7fb43de41" xmlns:ns3="fc37e61d-d9e7-49a6-a270-435704b032aa" targetNamespace="http://schemas.microsoft.com/office/2006/metadata/properties" ma:root="true" ma:fieldsID="d29f6d12720e2a4b880a30bd54795474" ns2:_="" ns3:_="">
    <xsd:import namespace="01e40f41-5b4f-4617-b3e8-d2f7fb43de41"/>
    <xsd:import namespace="fc37e61d-d9e7-49a6-a270-435704b032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40f41-5b4f-4617-b3e8-d2f7fb43d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7e61d-d9e7-49a6-a270-435704b032a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A13EB0-8878-46A0-BA1D-5370525286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728FC7-A9F0-4F7D-8CD6-881C2C59EFE5}">
  <ds:schemaRefs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http://purl.org/dc/dcmitype/"/>
    <ds:schemaRef ds:uri="fc37e61d-d9e7-49a6-a270-435704b032aa"/>
    <ds:schemaRef ds:uri="01e40f41-5b4f-4617-b3e8-d2f7fb43de41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6D7226C-791C-480D-998E-14162F44B9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e40f41-5b4f-4617-b3e8-d2f7fb43de41"/>
    <ds:schemaRef ds:uri="fc37e61d-d9e7-49a6-a270-435704b032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292</Words>
  <Application>Microsoft Office PowerPoint</Application>
  <PresentationFormat>Diaprojekcija na zaslonu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5</vt:i4>
      </vt:variant>
    </vt:vector>
  </HeadingPairs>
  <TitlesOfParts>
    <vt:vector size="15" baseType="lpstr">
      <vt:lpstr>Amnesty Trade Gothic</vt:lpstr>
      <vt:lpstr>Arial</vt:lpstr>
      <vt:lpstr>Arial Narrow</vt:lpstr>
      <vt:lpstr>DejaVu Sans</vt:lpstr>
      <vt:lpstr>Geneva</vt:lpstr>
      <vt:lpstr>StarSymbol</vt:lpstr>
      <vt:lpstr>Times New Roman</vt:lpstr>
      <vt:lpstr>Wingdings</vt:lpstr>
      <vt:lpstr>Office Theme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Simona Podobnikar</dc:creator>
  <cp:lastModifiedBy>Simona Podobnikar</cp:lastModifiedBy>
  <cp:revision>52</cp:revision>
  <dcterms:modified xsi:type="dcterms:W3CDTF">2021-11-24T11:27:40Z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0x010100F27C1BA77FD8CD4580A475C513D81D5F</vt:lpwstr>
  </property>
</Properties>
</file>